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56" r:id="rId4"/>
    <p:sldId id="257" r:id="rId5"/>
    <p:sldId id="258" r:id="rId6"/>
    <p:sldId id="259" r:id="rId7"/>
    <p:sldId id="260" r:id="rId8"/>
    <p:sldId id="262" r:id="rId9"/>
    <p:sldId id="261"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5FAE6D-34F9-44AD-B52D-8D2BC97FA15C}" type="datetimeFigureOut">
              <a:rPr lang="en-US" smtClean="0"/>
              <a:pPr/>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33850-BC52-432D-BD30-AA67A316C5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5FAE6D-34F9-44AD-B52D-8D2BC97FA15C}" type="datetimeFigureOut">
              <a:rPr lang="en-US" smtClean="0"/>
              <a:pPr/>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33850-BC52-432D-BD30-AA67A316C5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5FAE6D-34F9-44AD-B52D-8D2BC97FA15C}" type="datetimeFigureOut">
              <a:rPr lang="en-US" smtClean="0"/>
              <a:pPr/>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33850-BC52-432D-BD30-AA67A316C5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5FAE6D-34F9-44AD-B52D-8D2BC97FA15C}" type="datetimeFigureOut">
              <a:rPr lang="en-US" smtClean="0"/>
              <a:pPr/>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33850-BC52-432D-BD30-AA67A316C5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5FAE6D-34F9-44AD-B52D-8D2BC97FA15C}" type="datetimeFigureOut">
              <a:rPr lang="en-US" smtClean="0"/>
              <a:pPr/>
              <a:t>12/19/2017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33850-BC52-432D-BD30-AA67A316C5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5FAE6D-34F9-44AD-B52D-8D2BC97FA15C}" type="datetimeFigureOut">
              <a:rPr lang="en-US" smtClean="0"/>
              <a:pPr/>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33850-BC52-432D-BD30-AA67A316C5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5FAE6D-34F9-44AD-B52D-8D2BC97FA15C}" type="datetimeFigureOut">
              <a:rPr lang="en-US" smtClean="0"/>
              <a:pPr/>
              <a:t>12/19/2017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33850-BC52-432D-BD30-AA67A316C5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5FAE6D-34F9-44AD-B52D-8D2BC97FA15C}" type="datetimeFigureOut">
              <a:rPr lang="en-US" smtClean="0"/>
              <a:pPr/>
              <a:t>12/19/2017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33850-BC52-432D-BD30-AA67A316C5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5FAE6D-34F9-44AD-B52D-8D2BC97FA15C}" type="datetimeFigureOut">
              <a:rPr lang="en-US" smtClean="0"/>
              <a:pPr/>
              <a:t>12/19/2017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33850-BC52-432D-BD30-AA67A316C5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5FAE6D-34F9-44AD-B52D-8D2BC97FA15C}" type="datetimeFigureOut">
              <a:rPr lang="en-US" smtClean="0"/>
              <a:pPr/>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33850-BC52-432D-BD30-AA67A316C5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5FAE6D-34F9-44AD-B52D-8D2BC97FA15C}" type="datetimeFigureOut">
              <a:rPr lang="en-US" smtClean="0"/>
              <a:pPr/>
              <a:t>12/19/2017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33850-BC52-432D-BD30-AA67A316C5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5FAE6D-34F9-44AD-B52D-8D2BC97FA15C}" type="datetimeFigureOut">
              <a:rPr lang="en-US" smtClean="0"/>
              <a:pPr/>
              <a:t>12/19/2017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33850-BC52-432D-BD30-AA67A316C5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81000"/>
            <a:ext cx="8458200" cy="2819400"/>
          </a:xfrm>
        </p:spPr>
        <p:txBody>
          <a:bodyPr>
            <a:normAutofit/>
          </a:bodyPr>
          <a:lstStyle/>
          <a:p>
            <a:pPr lvl="0" algn="l" fontAlgn="base">
              <a:spcBef>
                <a:spcPct val="0"/>
              </a:spcBef>
              <a:spcAft>
                <a:spcPct val="0"/>
              </a:spcAft>
            </a:pPr>
            <a:r>
              <a:rPr lang="en-US" b="1" dirty="0" smtClean="0">
                <a:solidFill>
                  <a:srgbClr val="424142"/>
                </a:solidFill>
                <a:latin typeface="Georgia" pitchFamily="18" charset="0"/>
                <a:cs typeface="Arial" pitchFamily="34" charset="0"/>
              </a:rPr>
              <a:t>Absorption of water takes place by two pathways, they are:</a:t>
            </a:r>
            <a:endParaRPr lang="en-US" sz="1400" dirty="0" smtClean="0">
              <a:solidFill>
                <a:schemeClr val="tx1"/>
              </a:solidFill>
              <a:latin typeface="Arial" pitchFamily="34" charset="0"/>
              <a:cs typeface="Arial" pitchFamily="34" charset="0"/>
            </a:endParaRPr>
          </a:p>
          <a:p>
            <a:pPr lvl="0" algn="l" eaLnBrk="0" fontAlgn="base" hangingPunct="0">
              <a:lnSpc>
                <a:spcPct val="150000"/>
              </a:lnSpc>
              <a:spcBef>
                <a:spcPct val="0"/>
              </a:spcBef>
              <a:spcAft>
                <a:spcPct val="0"/>
              </a:spcAft>
            </a:pPr>
            <a:r>
              <a:rPr lang="en-US" dirty="0" smtClean="0">
                <a:solidFill>
                  <a:srgbClr val="FF0000"/>
                </a:solidFill>
                <a:latin typeface="Georgia" pitchFamily="18" charset="0"/>
                <a:cs typeface="Arial" pitchFamily="34" charset="0"/>
              </a:rPr>
              <a:t>(</a:t>
            </a:r>
            <a:r>
              <a:rPr lang="en-US" dirty="0" err="1" smtClean="0">
                <a:solidFill>
                  <a:srgbClr val="FF0000"/>
                </a:solidFill>
                <a:latin typeface="Georgia" pitchFamily="18" charset="0"/>
                <a:cs typeface="Arial" pitchFamily="34" charset="0"/>
              </a:rPr>
              <a:t>i</a:t>
            </a:r>
            <a:r>
              <a:rPr lang="en-US" dirty="0" smtClean="0">
                <a:solidFill>
                  <a:srgbClr val="FF0000"/>
                </a:solidFill>
                <a:latin typeface="Georgia" pitchFamily="18" charset="0"/>
                <a:cs typeface="Arial" pitchFamily="34" charset="0"/>
              </a:rPr>
              <a:t>) </a:t>
            </a:r>
            <a:r>
              <a:rPr lang="en-US" dirty="0" err="1" smtClean="0">
                <a:solidFill>
                  <a:srgbClr val="FF0000"/>
                </a:solidFill>
                <a:latin typeface="Georgia" pitchFamily="18" charset="0"/>
                <a:cs typeface="Arial" pitchFamily="34" charset="0"/>
              </a:rPr>
              <a:t>Apoplast</a:t>
            </a:r>
            <a:r>
              <a:rPr lang="en-US" dirty="0" smtClean="0">
                <a:solidFill>
                  <a:srgbClr val="FF0000"/>
                </a:solidFill>
                <a:latin typeface="Georgia" pitchFamily="18" charset="0"/>
                <a:cs typeface="Arial" pitchFamily="34" charset="0"/>
              </a:rPr>
              <a:t> pathway, and</a:t>
            </a:r>
            <a:endParaRPr lang="en-US" sz="1400" dirty="0" smtClean="0">
              <a:solidFill>
                <a:srgbClr val="FF0000"/>
              </a:solidFill>
              <a:latin typeface="Arial" pitchFamily="34" charset="0"/>
              <a:cs typeface="Arial" pitchFamily="34" charset="0"/>
            </a:endParaRPr>
          </a:p>
          <a:p>
            <a:pPr lvl="0" algn="l" eaLnBrk="0" fontAlgn="base" hangingPunct="0">
              <a:lnSpc>
                <a:spcPct val="150000"/>
              </a:lnSpc>
              <a:spcBef>
                <a:spcPct val="0"/>
              </a:spcBef>
              <a:spcAft>
                <a:spcPct val="0"/>
              </a:spcAft>
            </a:pPr>
            <a:r>
              <a:rPr lang="en-US" dirty="0" smtClean="0">
                <a:solidFill>
                  <a:srgbClr val="FF0000"/>
                </a:solidFill>
                <a:latin typeface="Georgia" pitchFamily="18" charset="0"/>
                <a:cs typeface="Arial" pitchFamily="34" charset="0"/>
              </a:rPr>
              <a:t>(ii) </a:t>
            </a:r>
            <a:r>
              <a:rPr lang="en-US" dirty="0" err="1" smtClean="0">
                <a:solidFill>
                  <a:srgbClr val="FF0000"/>
                </a:solidFill>
                <a:latin typeface="Georgia" pitchFamily="18" charset="0"/>
                <a:cs typeface="Arial" pitchFamily="34" charset="0"/>
              </a:rPr>
              <a:t>Symplast</a:t>
            </a:r>
            <a:r>
              <a:rPr lang="en-US" dirty="0" smtClean="0">
                <a:solidFill>
                  <a:srgbClr val="FF0000"/>
                </a:solidFill>
                <a:latin typeface="Georgia" pitchFamily="18" charset="0"/>
                <a:cs typeface="Arial" pitchFamily="34" charset="0"/>
              </a:rPr>
              <a:t> pathway.</a:t>
            </a:r>
            <a:endParaRPr lang="en-US" sz="1400" dirty="0" smtClean="0">
              <a:solidFill>
                <a:srgbClr val="FF0000"/>
              </a:solidFill>
              <a:latin typeface="Arial" pitchFamily="34" charset="0"/>
              <a:cs typeface="Arial" pitchFamily="34" charset="0"/>
            </a:endParaRPr>
          </a:p>
          <a:p>
            <a:pPr>
              <a:lnSpc>
                <a:spcPct val="150000"/>
              </a:lnSpc>
            </a:pPr>
            <a:endParaRPr lang="en-US" dirty="0"/>
          </a:p>
        </p:txBody>
      </p:sp>
      <p:pic>
        <p:nvPicPr>
          <p:cNvPr id="21506" name="Picture 2" descr="http://cdn.biologydiscussion.com/wp-content/uploads/2016/09/image-84.png"/>
          <p:cNvPicPr>
            <a:picLocks noChangeAspect="1" noChangeArrowheads="1"/>
          </p:cNvPicPr>
          <p:nvPr/>
        </p:nvPicPr>
        <p:blipFill>
          <a:blip r:embed="rId2"/>
          <a:srcRect/>
          <a:stretch>
            <a:fillRect/>
          </a:stretch>
        </p:blipFill>
        <p:spPr bwMode="auto">
          <a:xfrm>
            <a:off x="1295400" y="2914039"/>
            <a:ext cx="6477000" cy="3477237"/>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The Carrier Concept:</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304800" y="990600"/>
            <a:ext cx="8382000" cy="5486400"/>
          </a:xfrm>
        </p:spPr>
        <p:txBody>
          <a:bodyPr>
            <a:normAutofit/>
          </a:bodyPr>
          <a:lstStyle/>
          <a:p>
            <a:pPr algn="just" fontAlgn="base"/>
            <a:r>
              <a:rPr lang="en-US" dirty="0" smtClean="0"/>
              <a:t>According to this theory the plasma membrane is impermeable to free ions.</a:t>
            </a:r>
          </a:p>
          <a:p>
            <a:pPr algn="just" fontAlgn="base"/>
            <a:r>
              <a:rPr lang="en-US" dirty="0" smtClean="0"/>
              <a:t>But some compound present in it acts as carrier and combines with ions to form carrier-ion-complex which can move across the membrane. </a:t>
            </a:r>
          </a:p>
          <a:p>
            <a:pPr algn="just" fontAlgn="base"/>
            <a:r>
              <a:rPr lang="en-US" dirty="0" smtClean="0"/>
              <a:t>On the inner surface of the membrane this complex breaks releasing ions into the cell while the carrier goes back to the outer surface to pick up fresh 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The Carrier Concept</a:t>
            </a:r>
            <a:endParaRPr lang="en-US" dirty="0"/>
          </a:p>
        </p:txBody>
      </p:sp>
      <p:pic>
        <p:nvPicPr>
          <p:cNvPr id="22530" name="Picture 2" descr="http://cdn.biologydiscussion.com/wp-content/uploads/2016/02/clip_image004-133.jpg"/>
          <p:cNvPicPr>
            <a:picLocks noChangeAspect="1" noChangeArrowheads="1"/>
          </p:cNvPicPr>
          <p:nvPr/>
        </p:nvPicPr>
        <p:blipFill>
          <a:blip r:embed="rId2"/>
          <a:srcRect/>
          <a:stretch>
            <a:fillRect/>
          </a:stretch>
        </p:blipFill>
        <p:spPr bwMode="auto">
          <a:xfrm>
            <a:off x="609600" y="1295400"/>
            <a:ext cx="8133331" cy="42672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534400" cy="5973763"/>
          </a:xfrm>
        </p:spPr>
        <p:txBody>
          <a:bodyPr>
            <a:normAutofit/>
          </a:bodyPr>
          <a:lstStyle/>
          <a:p>
            <a:pPr fontAlgn="base">
              <a:buNone/>
            </a:pPr>
            <a:r>
              <a:rPr lang="en-US" b="1" dirty="0" smtClean="0"/>
              <a:t>   The further process of the absorption of mineral salts may be of two types</a:t>
            </a:r>
            <a:endParaRPr lang="en-US" dirty="0" smtClean="0"/>
          </a:p>
          <a:p>
            <a:pPr fontAlgn="base">
              <a:lnSpc>
                <a:spcPct val="200000"/>
              </a:lnSpc>
              <a:buNone/>
            </a:pPr>
            <a:r>
              <a:rPr lang="en-US" dirty="0" smtClean="0"/>
              <a:t>(</a:t>
            </a:r>
            <a:r>
              <a:rPr lang="en-US" b="1" dirty="0" smtClean="0">
                <a:solidFill>
                  <a:srgbClr val="FF0000"/>
                </a:solidFill>
              </a:rPr>
              <a:t>1) Passive Absorption of Mineral Salts and</a:t>
            </a:r>
          </a:p>
          <a:p>
            <a:pPr fontAlgn="base">
              <a:lnSpc>
                <a:spcPct val="200000"/>
              </a:lnSpc>
              <a:buNone/>
            </a:pPr>
            <a:r>
              <a:rPr lang="en-US" b="1" dirty="0" smtClean="0">
                <a:solidFill>
                  <a:srgbClr val="FF0000"/>
                </a:solidFill>
              </a:rPr>
              <a:t>(2) Active Absorption of Mineral Salts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FF0000"/>
                </a:solidFill>
              </a:rPr>
              <a:t>Passive Absorption of Mineral Salts</a:t>
            </a:r>
            <a:endParaRPr lang="en-US" dirty="0"/>
          </a:p>
        </p:txBody>
      </p:sp>
      <p:sp>
        <p:nvSpPr>
          <p:cNvPr id="3" name="Content Placeholder 2"/>
          <p:cNvSpPr>
            <a:spLocks noGrp="1"/>
          </p:cNvSpPr>
          <p:nvPr>
            <p:ph idx="1"/>
          </p:nvPr>
        </p:nvSpPr>
        <p:spPr>
          <a:xfrm>
            <a:off x="228600" y="1219200"/>
            <a:ext cx="8458200" cy="4906963"/>
          </a:xfrm>
        </p:spPr>
        <p:txBody>
          <a:bodyPr>
            <a:normAutofit/>
          </a:bodyPr>
          <a:lstStyle/>
          <a:p>
            <a:pPr algn="just" fontAlgn="base"/>
            <a:r>
              <a:rPr lang="en-US" dirty="0" smtClean="0"/>
              <a:t>When the concentration of mineral salts is higher in the outer solution than in the cell sap of the root cells, the mineral salts are absorbed according to the concentration gradient by simple process of diffusion.</a:t>
            </a:r>
          </a:p>
          <a:p>
            <a:pPr algn="just" fontAlgn="base"/>
            <a:r>
              <a:rPr lang="en-US" dirty="0" smtClean="0"/>
              <a:t>This is called as passive absorption because it does not require expenditure of metabolic energy.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324600"/>
          </a:xfrm>
        </p:spPr>
        <p:txBody>
          <a:bodyPr>
            <a:normAutofit fontScale="92500" lnSpcReduction="10000"/>
          </a:bodyPr>
          <a:lstStyle/>
          <a:p>
            <a:pPr fontAlgn="base">
              <a:buNone/>
            </a:pPr>
            <a:r>
              <a:rPr lang="en-US" b="1" dirty="0" smtClean="0">
                <a:solidFill>
                  <a:srgbClr val="FF0000"/>
                </a:solidFill>
              </a:rPr>
              <a:t>(</a:t>
            </a:r>
            <a:r>
              <a:rPr lang="en-US" b="1" dirty="0" err="1" smtClean="0">
                <a:solidFill>
                  <a:srgbClr val="FF0000"/>
                </a:solidFill>
              </a:rPr>
              <a:t>i</a:t>
            </a:r>
            <a:r>
              <a:rPr lang="en-US" b="1" dirty="0" smtClean="0">
                <a:solidFill>
                  <a:srgbClr val="FF0000"/>
                </a:solidFill>
              </a:rPr>
              <a:t>) </a:t>
            </a:r>
            <a:r>
              <a:rPr lang="en-US" b="1" dirty="0" err="1" smtClean="0">
                <a:solidFill>
                  <a:srgbClr val="FF0000"/>
                </a:solidFill>
              </a:rPr>
              <a:t>Apoplastic</a:t>
            </a:r>
            <a:r>
              <a:rPr lang="en-US" b="1" dirty="0" smtClean="0">
                <a:solidFill>
                  <a:srgbClr val="FF0000"/>
                </a:solidFill>
              </a:rPr>
              <a:t> Pathway:</a:t>
            </a:r>
            <a:endParaRPr lang="en-US" dirty="0" smtClean="0">
              <a:solidFill>
                <a:srgbClr val="FF0000"/>
              </a:solidFill>
            </a:endParaRPr>
          </a:p>
          <a:p>
            <a:pPr algn="just" fontAlgn="base"/>
            <a:r>
              <a:rPr lang="en-US" dirty="0" smtClean="0"/>
              <a:t>This pathway, essentially involves diffusion, and mass flow of water from cell to cell through specs between cell wall polysaccharides.</a:t>
            </a:r>
          </a:p>
          <a:p>
            <a:pPr algn="just" fontAlgn="base"/>
            <a:r>
              <a:rPr lang="en-US" dirty="0" smtClean="0"/>
              <a:t>The water that enter the cell wall of epidermis move across cell wall of cortex, cytoplasm of endodermis, cell wall of </a:t>
            </a:r>
            <a:r>
              <a:rPr lang="en-US" dirty="0" err="1" smtClean="0"/>
              <a:t>pericycle</a:t>
            </a:r>
            <a:r>
              <a:rPr lang="en-US" dirty="0" smtClean="0"/>
              <a:t>, and finally accumulate in xylem vessels.</a:t>
            </a:r>
          </a:p>
          <a:p>
            <a:pPr algn="just" fontAlgn="base">
              <a:buNone/>
            </a:pPr>
            <a:r>
              <a:rPr lang="en-US" b="1" dirty="0" smtClean="0">
                <a:solidFill>
                  <a:srgbClr val="FF0000"/>
                </a:solidFill>
              </a:rPr>
              <a:t>(ii) </a:t>
            </a:r>
            <a:r>
              <a:rPr lang="en-US" b="1" dirty="0" err="1" smtClean="0">
                <a:solidFill>
                  <a:srgbClr val="FF0000"/>
                </a:solidFill>
              </a:rPr>
              <a:t>Symplastic</a:t>
            </a:r>
            <a:r>
              <a:rPr lang="en-US" b="1" dirty="0" smtClean="0">
                <a:solidFill>
                  <a:srgbClr val="FF0000"/>
                </a:solidFill>
              </a:rPr>
              <a:t> Pathway:</a:t>
            </a:r>
            <a:endParaRPr lang="en-US" dirty="0" smtClean="0">
              <a:solidFill>
                <a:srgbClr val="FF0000"/>
              </a:solidFill>
            </a:endParaRPr>
          </a:p>
          <a:p>
            <a:pPr algn="just" fontAlgn="base"/>
            <a:r>
              <a:rPr lang="en-US" dirty="0" smtClean="0"/>
              <a:t>In this pathway, water that enter the cytoplasm of epidermis move across the cytoplasm, cortex, endodermis and </a:t>
            </a:r>
            <a:r>
              <a:rPr lang="en-US" dirty="0" err="1" smtClean="0"/>
              <a:t>pericycle</a:t>
            </a:r>
            <a:r>
              <a:rPr lang="en-US" dirty="0" smtClean="0"/>
              <a:t> through </a:t>
            </a:r>
            <a:r>
              <a:rPr lang="en-US" dirty="0" err="1" smtClean="0"/>
              <a:t>plasmodesmata</a:t>
            </a:r>
            <a:r>
              <a:rPr lang="en-US" dirty="0" smtClean="0"/>
              <a:t>, and finally reach to xylem vessels.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381000"/>
          </a:xfrm>
        </p:spPr>
        <p:txBody>
          <a:bodyPr>
            <a:noAutofit/>
          </a:bodyPr>
          <a:lstStyle/>
          <a:p>
            <a:r>
              <a:rPr lang="en-US" sz="3200" b="1" dirty="0" smtClean="0">
                <a:solidFill>
                  <a:srgbClr val="FF0000"/>
                </a:solidFill>
              </a:rPr>
              <a:t>ABSORPTION OF MINERAL SALTS</a:t>
            </a:r>
            <a:endParaRPr lang="en-US" sz="3200" b="1" dirty="0">
              <a:solidFill>
                <a:srgbClr val="FF0000"/>
              </a:solidFill>
            </a:endParaRPr>
          </a:p>
        </p:txBody>
      </p:sp>
      <p:sp>
        <p:nvSpPr>
          <p:cNvPr id="3" name="Subtitle 2"/>
          <p:cNvSpPr>
            <a:spLocks noGrp="1"/>
          </p:cNvSpPr>
          <p:nvPr>
            <p:ph type="subTitle" idx="1"/>
          </p:nvPr>
        </p:nvSpPr>
        <p:spPr>
          <a:xfrm>
            <a:off x="228600" y="762000"/>
            <a:ext cx="8610600" cy="5867400"/>
          </a:xfrm>
        </p:spPr>
        <p:txBody>
          <a:bodyPr>
            <a:normAutofit fontScale="92500" lnSpcReduction="20000"/>
          </a:bodyPr>
          <a:lstStyle/>
          <a:p>
            <a:pPr algn="just">
              <a:buFont typeface="Arial" pitchFamily="34" charset="0"/>
              <a:buChar char="•"/>
            </a:pPr>
            <a:r>
              <a:rPr lang="en-US" dirty="0" smtClean="0">
                <a:solidFill>
                  <a:srgbClr val="0070C0"/>
                </a:solidFill>
              </a:rPr>
              <a:t> Previously  , it was thought that the absorption of mineral salts from the soil took place along with the absorption of water</a:t>
            </a:r>
          </a:p>
          <a:p>
            <a:pPr algn="just"/>
            <a:endParaRPr lang="en-US" dirty="0" smtClean="0">
              <a:solidFill>
                <a:srgbClr val="0070C0"/>
              </a:solidFill>
            </a:endParaRPr>
          </a:p>
          <a:p>
            <a:pPr algn="just">
              <a:buFont typeface="Arial" pitchFamily="34" charset="0"/>
              <a:buChar char="•"/>
            </a:pPr>
            <a:r>
              <a:rPr lang="en-US" dirty="0">
                <a:solidFill>
                  <a:srgbClr val="0070C0"/>
                </a:solidFill>
              </a:rPr>
              <a:t> </a:t>
            </a:r>
            <a:r>
              <a:rPr lang="en-US" dirty="0" smtClean="0">
                <a:solidFill>
                  <a:srgbClr val="0070C0"/>
                </a:solidFill>
              </a:rPr>
              <a:t>But it is now well established that the mineral salt absorption and water absorption are two different processes </a:t>
            </a:r>
          </a:p>
          <a:p>
            <a:pPr algn="just">
              <a:buFont typeface="Arial" pitchFamily="34" charset="0"/>
              <a:buChar char="•"/>
            </a:pPr>
            <a:endParaRPr lang="en-US" dirty="0" smtClean="0">
              <a:solidFill>
                <a:srgbClr val="0070C0"/>
              </a:solidFill>
            </a:endParaRPr>
          </a:p>
          <a:p>
            <a:pPr algn="just">
              <a:buFont typeface="Arial" pitchFamily="34" charset="0"/>
              <a:buChar char="•"/>
            </a:pPr>
            <a:r>
              <a:rPr lang="en-US" dirty="0">
                <a:solidFill>
                  <a:srgbClr val="0070C0"/>
                </a:solidFill>
              </a:rPr>
              <a:t> </a:t>
            </a:r>
            <a:r>
              <a:rPr lang="en-US" dirty="0" smtClean="0">
                <a:solidFill>
                  <a:srgbClr val="0070C0"/>
                </a:solidFill>
              </a:rPr>
              <a:t>Mineral  salts are absorbed from the soil solution in the form ions </a:t>
            </a:r>
          </a:p>
          <a:p>
            <a:pPr algn="just">
              <a:buFont typeface="Arial" pitchFamily="34" charset="0"/>
              <a:buChar char="•"/>
            </a:pPr>
            <a:endParaRPr lang="en-US" dirty="0" smtClean="0">
              <a:solidFill>
                <a:srgbClr val="0070C0"/>
              </a:solidFill>
            </a:endParaRPr>
          </a:p>
          <a:p>
            <a:pPr algn="just">
              <a:buFont typeface="Arial" pitchFamily="34" charset="0"/>
              <a:buChar char="•"/>
            </a:pPr>
            <a:r>
              <a:rPr lang="en-US" dirty="0" smtClean="0">
                <a:solidFill>
                  <a:srgbClr val="0070C0"/>
                </a:solidFill>
              </a:rPr>
              <a:t>They are chiefly absorbed through the </a:t>
            </a:r>
            <a:r>
              <a:rPr lang="en-US" dirty="0" err="1" smtClean="0">
                <a:solidFill>
                  <a:srgbClr val="0070C0"/>
                </a:solidFill>
              </a:rPr>
              <a:t>meristametic</a:t>
            </a:r>
            <a:r>
              <a:rPr lang="en-US" dirty="0" smtClean="0">
                <a:solidFill>
                  <a:srgbClr val="0070C0"/>
                </a:solidFill>
              </a:rPr>
              <a:t> regions of the roots near the tips</a:t>
            </a:r>
            <a:endParaRPr lang="en-US"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1447800"/>
          </a:xfrm>
        </p:spPr>
        <p:txBody>
          <a:bodyPr/>
          <a:lstStyle/>
          <a:p>
            <a:pPr algn="just"/>
            <a:r>
              <a:rPr lang="en-US" dirty="0" smtClean="0"/>
              <a:t> </a:t>
            </a:r>
            <a:r>
              <a:rPr lang="en-US" dirty="0" smtClean="0">
                <a:solidFill>
                  <a:srgbClr val="0070C0"/>
                </a:solidFill>
              </a:rPr>
              <a:t>However , some mineral salts may also be absorbed at other locations on the root surface </a:t>
            </a:r>
            <a:endParaRPr lang="en-US" dirty="0">
              <a:solidFill>
                <a:srgbClr val="0070C0"/>
              </a:solidFill>
            </a:endParaRPr>
          </a:p>
        </p:txBody>
      </p:sp>
      <p:pic>
        <p:nvPicPr>
          <p:cNvPr id="10242" name="Picture 2" descr="http://www.emc.maricopa.edu/faculty/farabee/BIOBK/rootts.gif"/>
          <p:cNvPicPr>
            <a:picLocks noChangeAspect="1" noChangeArrowheads="1"/>
          </p:cNvPicPr>
          <p:nvPr/>
        </p:nvPicPr>
        <p:blipFill>
          <a:blip r:embed="rId2"/>
          <a:srcRect/>
          <a:stretch>
            <a:fillRect/>
          </a:stretch>
        </p:blipFill>
        <p:spPr bwMode="auto">
          <a:xfrm>
            <a:off x="5029200" y="1600200"/>
            <a:ext cx="3810000" cy="4876800"/>
          </a:xfrm>
          <a:prstGeom prst="rect">
            <a:avLst/>
          </a:prstGeom>
          <a:noFill/>
        </p:spPr>
      </p:pic>
      <p:sp>
        <p:nvSpPr>
          <p:cNvPr id="5" name="TextBox 4"/>
          <p:cNvSpPr txBox="1"/>
          <p:nvPr/>
        </p:nvSpPr>
        <p:spPr>
          <a:xfrm>
            <a:off x="228600" y="2514600"/>
            <a:ext cx="4648200" cy="2246769"/>
          </a:xfrm>
          <a:prstGeom prst="rect">
            <a:avLst/>
          </a:prstGeom>
          <a:noFill/>
        </p:spPr>
        <p:txBody>
          <a:bodyPr wrap="square" rtlCol="0">
            <a:spAutoFit/>
          </a:bodyPr>
          <a:lstStyle/>
          <a:p>
            <a:pPr algn="just">
              <a:buFont typeface="Arial" pitchFamily="34" charset="0"/>
              <a:buChar char="•"/>
            </a:pPr>
            <a:r>
              <a:rPr lang="en-US" dirty="0" smtClean="0">
                <a:solidFill>
                  <a:srgbClr val="0070C0"/>
                </a:solidFill>
              </a:rPr>
              <a:t>  </a:t>
            </a:r>
            <a:r>
              <a:rPr lang="en-US" sz="2800" dirty="0" smtClean="0">
                <a:solidFill>
                  <a:srgbClr val="0070C0"/>
                </a:solidFill>
              </a:rPr>
              <a:t>Some times mineral salts are absorbed by the root hairs , zone of elongation that depend upon the high availability of such minerals    </a:t>
            </a:r>
            <a:endParaRPr lang="en-US" sz="2800"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lstStyle/>
          <a:p>
            <a:pPr algn="just"/>
            <a:r>
              <a:rPr lang="en-US" b="1" dirty="0" smtClean="0">
                <a:solidFill>
                  <a:srgbClr val="0070C0"/>
                </a:solidFill>
              </a:rPr>
              <a:t>Plasma membrane of  root cells is not permeable to all the ions </a:t>
            </a:r>
          </a:p>
          <a:p>
            <a:pPr algn="just"/>
            <a:endParaRPr lang="en-US" b="1" dirty="0" smtClean="0">
              <a:solidFill>
                <a:srgbClr val="0070C0"/>
              </a:solidFill>
            </a:endParaRPr>
          </a:p>
          <a:p>
            <a:pPr algn="just"/>
            <a:r>
              <a:rPr lang="en-US" b="1" dirty="0" smtClean="0">
                <a:solidFill>
                  <a:srgbClr val="0070C0"/>
                </a:solidFill>
              </a:rPr>
              <a:t>It is  selectively permeable </a:t>
            </a:r>
          </a:p>
          <a:p>
            <a:pPr algn="just">
              <a:buNone/>
            </a:pPr>
            <a:endParaRPr lang="en-US" b="1" dirty="0" smtClean="0">
              <a:solidFill>
                <a:srgbClr val="0070C0"/>
              </a:solidFill>
            </a:endParaRPr>
          </a:p>
          <a:p>
            <a:pPr algn="just"/>
            <a:r>
              <a:rPr lang="en-US" b="1" dirty="0" smtClean="0">
                <a:solidFill>
                  <a:srgbClr val="0070C0"/>
                </a:solidFill>
              </a:rPr>
              <a:t>All the ions of the same salt are not absorbed at equal rate but there is unequal absorption</a:t>
            </a:r>
          </a:p>
          <a:p>
            <a:pPr algn="just"/>
            <a:endParaRPr lang="en-US" b="1" dirty="0" smtClean="0">
              <a:solidFill>
                <a:srgbClr val="0070C0"/>
              </a:solidFill>
            </a:endParaRPr>
          </a:p>
          <a:p>
            <a:pPr algn="just"/>
            <a:r>
              <a:rPr lang="en-US" b="1" dirty="0" smtClean="0">
                <a:solidFill>
                  <a:srgbClr val="0070C0"/>
                </a:solidFill>
              </a:rPr>
              <a:t>First step in the absorption of mineral salts is the Ion-exchange  which does not require metabolic energy </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126163"/>
          </a:xfrm>
        </p:spPr>
        <p:txBody>
          <a:bodyPr/>
          <a:lstStyle/>
          <a:p>
            <a:pPr algn="ctr">
              <a:buNone/>
            </a:pPr>
            <a:r>
              <a:rPr lang="en-US" u="sng" dirty="0" smtClean="0">
                <a:solidFill>
                  <a:srgbClr val="FF0000"/>
                </a:solidFill>
              </a:rPr>
              <a:t>Ion exchange </a:t>
            </a:r>
          </a:p>
          <a:p>
            <a:pPr algn="just"/>
            <a:r>
              <a:rPr lang="en-US" dirty="0" smtClean="0"/>
              <a:t> </a:t>
            </a:r>
            <a:r>
              <a:rPr lang="en-US" b="1" dirty="0" smtClean="0">
                <a:solidFill>
                  <a:srgbClr val="0070C0"/>
                </a:solidFill>
              </a:rPr>
              <a:t>The ions adsorbed on the  surface of the walls or membranes of roots cells may be exchanged with the ions of same sign from the external solution </a:t>
            </a:r>
          </a:p>
          <a:p>
            <a:pPr algn="just"/>
            <a:endParaRPr lang="en-US" b="1" dirty="0" smtClean="0">
              <a:solidFill>
                <a:srgbClr val="0070C0"/>
              </a:solidFill>
            </a:endParaRPr>
          </a:p>
          <a:p>
            <a:pPr algn="just"/>
            <a:r>
              <a:rPr lang="en-US" b="1" dirty="0" smtClean="0">
                <a:solidFill>
                  <a:srgbClr val="0070C0"/>
                </a:solidFill>
              </a:rPr>
              <a:t>For example the </a:t>
            </a:r>
            <a:r>
              <a:rPr lang="en-US" b="1" dirty="0" err="1" smtClean="0">
                <a:solidFill>
                  <a:srgbClr val="0070C0"/>
                </a:solidFill>
              </a:rPr>
              <a:t>cation</a:t>
            </a:r>
            <a:r>
              <a:rPr lang="en-US" b="1" dirty="0" smtClean="0">
                <a:solidFill>
                  <a:srgbClr val="0070C0"/>
                </a:solidFill>
              </a:rPr>
              <a:t>  k+ of the external soil solution may be exchanged with H+ ions adsorbed  on the surface of the root cells </a:t>
            </a:r>
          </a:p>
          <a:p>
            <a:pPr algn="just"/>
            <a:r>
              <a:rPr lang="en-US" b="1" dirty="0" smtClean="0">
                <a:solidFill>
                  <a:srgbClr val="0070C0"/>
                </a:solidFill>
              </a:rPr>
              <a:t> similarly an anion may be exchanged with OH+ ion </a:t>
            </a:r>
            <a:endParaRPr lang="en-US" b="1" dirty="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534400" cy="6400800"/>
          </a:xfrm>
        </p:spPr>
        <p:txBody>
          <a:bodyPr>
            <a:normAutofit fontScale="77500" lnSpcReduction="20000"/>
          </a:bodyPr>
          <a:lstStyle/>
          <a:p>
            <a:r>
              <a:rPr lang="en-US" dirty="0" smtClean="0"/>
              <a:t> </a:t>
            </a:r>
            <a:r>
              <a:rPr lang="en-US" sz="2800" dirty="0" smtClean="0">
                <a:solidFill>
                  <a:srgbClr val="0070C0"/>
                </a:solidFill>
              </a:rPr>
              <a:t>There are two theories of mechanism of ion exchange </a:t>
            </a:r>
          </a:p>
          <a:p>
            <a:pPr>
              <a:buNone/>
            </a:pPr>
            <a:r>
              <a:rPr lang="en-US" sz="2800" dirty="0">
                <a:solidFill>
                  <a:srgbClr val="0070C0"/>
                </a:solidFill>
              </a:rPr>
              <a:t> </a:t>
            </a:r>
            <a:r>
              <a:rPr lang="en-US" sz="2800" dirty="0" smtClean="0">
                <a:solidFill>
                  <a:srgbClr val="0070C0"/>
                </a:solidFill>
              </a:rPr>
              <a:t>         </a:t>
            </a:r>
            <a:r>
              <a:rPr lang="en-US" sz="2800" dirty="0" err="1" smtClean="0">
                <a:solidFill>
                  <a:srgbClr val="FF0000"/>
                </a:solidFill>
              </a:rPr>
              <a:t>i</a:t>
            </a:r>
            <a:r>
              <a:rPr lang="en-US" sz="2800" dirty="0" smtClean="0">
                <a:solidFill>
                  <a:srgbClr val="FF0000"/>
                </a:solidFill>
              </a:rPr>
              <a:t>) Contact Exchange Theory </a:t>
            </a:r>
          </a:p>
          <a:p>
            <a:pPr>
              <a:buNone/>
            </a:pPr>
            <a:r>
              <a:rPr lang="en-US" sz="2800" dirty="0">
                <a:solidFill>
                  <a:srgbClr val="FF0000"/>
                </a:solidFill>
              </a:rPr>
              <a:t> </a:t>
            </a:r>
            <a:r>
              <a:rPr lang="en-US" sz="2800" dirty="0" smtClean="0">
                <a:solidFill>
                  <a:srgbClr val="FF0000"/>
                </a:solidFill>
              </a:rPr>
              <a:t>         ii) Carbonic Acid Exchange Theory  </a:t>
            </a:r>
          </a:p>
          <a:p>
            <a:pPr>
              <a:buNone/>
            </a:pPr>
            <a:r>
              <a:rPr lang="en-US" sz="2800" dirty="0" smtClean="0">
                <a:solidFill>
                  <a:srgbClr val="0070C0"/>
                </a:solidFill>
              </a:rPr>
              <a:t> </a:t>
            </a:r>
            <a:r>
              <a:rPr lang="en-US" sz="2800" u="sng" dirty="0" err="1" smtClean="0">
                <a:solidFill>
                  <a:srgbClr val="0070C0"/>
                </a:solidFill>
              </a:rPr>
              <a:t>i</a:t>
            </a:r>
            <a:r>
              <a:rPr lang="en-US" sz="2800" u="sng" dirty="0" smtClean="0">
                <a:solidFill>
                  <a:srgbClr val="0070C0"/>
                </a:solidFill>
              </a:rPr>
              <a:t>) Contact Exchange Theory </a:t>
            </a:r>
          </a:p>
          <a:p>
            <a:pPr algn="just">
              <a:lnSpc>
                <a:spcPct val="160000"/>
              </a:lnSpc>
            </a:pPr>
            <a:r>
              <a:rPr lang="en-US" sz="2800" dirty="0" smtClean="0"/>
              <a:t>According to this theory, the ions adsorbed on the surface of root cells and clay particles (or clay micelles) are not held tightly but oscillate within small volume of space. </a:t>
            </a:r>
          </a:p>
          <a:p>
            <a:pPr algn="just">
              <a:lnSpc>
                <a:spcPct val="160000"/>
              </a:lnSpc>
            </a:pPr>
            <a:r>
              <a:rPr lang="en-US" sz="2800" dirty="0" smtClean="0"/>
              <a:t>If the roots and clay particles are in close contact with each other, the oscillation volume of ions adsorbed on root-surface may overlap the oscillation volume of ions adsorbed on clay particles, </a:t>
            </a:r>
          </a:p>
          <a:p>
            <a:pPr algn="just">
              <a:lnSpc>
                <a:spcPct val="160000"/>
              </a:lnSpc>
            </a:pPr>
            <a:r>
              <a:rPr lang="en-US" sz="2800" dirty="0" smtClean="0"/>
              <a:t>These ions adsorbed on clay particle may be exchanged with the ions adsorbed on root-surface di­rectly without first being dissolved in soil solution</a:t>
            </a:r>
          </a:p>
          <a:p>
            <a:pPr algn="just"/>
            <a:endParaRPr lang="en-US" sz="2800" dirty="0">
              <a:solidFill>
                <a:srgbClr val="0070C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biologydiscussion.com/wp-content/uploads/2016/02/clip_image002-176.jpg"/>
          <p:cNvPicPr>
            <a:picLocks noChangeAspect="1" noChangeArrowheads="1"/>
          </p:cNvPicPr>
          <p:nvPr/>
        </p:nvPicPr>
        <p:blipFill>
          <a:blip r:embed="rId2"/>
          <a:srcRect/>
          <a:stretch>
            <a:fillRect/>
          </a:stretch>
        </p:blipFill>
        <p:spPr bwMode="auto">
          <a:xfrm>
            <a:off x="264059" y="457200"/>
            <a:ext cx="8562564" cy="5791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92500" lnSpcReduction="10000"/>
          </a:bodyPr>
          <a:lstStyle/>
          <a:p>
            <a:pPr>
              <a:buNone/>
            </a:pPr>
            <a:r>
              <a:rPr lang="en-US" dirty="0" smtClean="0"/>
              <a:t>ii) </a:t>
            </a:r>
            <a:r>
              <a:rPr lang="en-US" u="sng" dirty="0" smtClean="0">
                <a:solidFill>
                  <a:srgbClr val="FF0000"/>
                </a:solidFill>
              </a:rPr>
              <a:t>Carbonic acid exchange theory</a:t>
            </a:r>
          </a:p>
          <a:p>
            <a:pPr algn="just"/>
            <a:r>
              <a:rPr lang="en-US" dirty="0">
                <a:solidFill>
                  <a:srgbClr val="FF0000"/>
                </a:solidFill>
              </a:rPr>
              <a:t> </a:t>
            </a:r>
            <a:r>
              <a:rPr lang="en-US" b="1" dirty="0" smtClean="0">
                <a:solidFill>
                  <a:srgbClr val="0070C0"/>
                </a:solidFill>
              </a:rPr>
              <a:t>According to this theory , the co2 released during respiration of root cells combines with water to form carbonic acid ( H3Co3) </a:t>
            </a:r>
          </a:p>
          <a:p>
            <a:pPr algn="just"/>
            <a:endParaRPr lang="en-US" b="1" dirty="0" smtClean="0">
              <a:solidFill>
                <a:srgbClr val="0070C0"/>
              </a:solidFill>
            </a:endParaRPr>
          </a:p>
          <a:p>
            <a:pPr algn="just"/>
            <a:r>
              <a:rPr lang="en-US" b="1" dirty="0">
                <a:solidFill>
                  <a:srgbClr val="FF0000"/>
                </a:solidFill>
              </a:rPr>
              <a:t> </a:t>
            </a:r>
            <a:r>
              <a:rPr lang="en-US" b="1" dirty="0" smtClean="0">
                <a:solidFill>
                  <a:srgbClr val="0070C0"/>
                </a:solidFill>
              </a:rPr>
              <a:t>Carbonic acids dissociates in to H+ and an anion HCO 3-  in soil solution </a:t>
            </a:r>
          </a:p>
          <a:p>
            <a:pPr algn="just"/>
            <a:endParaRPr lang="en-US" b="1" dirty="0" smtClean="0">
              <a:solidFill>
                <a:srgbClr val="0070C0"/>
              </a:solidFill>
            </a:endParaRPr>
          </a:p>
          <a:p>
            <a:pPr algn="just"/>
            <a:r>
              <a:rPr lang="en-US" b="1" dirty="0">
                <a:solidFill>
                  <a:srgbClr val="FF0000"/>
                </a:solidFill>
              </a:rPr>
              <a:t> </a:t>
            </a:r>
            <a:r>
              <a:rPr lang="en-US" b="1" dirty="0" smtClean="0">
                <a:solidFill>
                  <a:srgbClr val="0070C0"/>
                </a:solidFill>
              </a:rPr>
              <a:t>These H+ ions may be exchanged for </a:t>
            </a:r>
            <a:r>
              <a:rPr lang="en-US" b="1" dirty="0" err="1" smtClean="0">
                <a:solidFill>
                  <a:srgbClr val="0070C0"/>
                </a:solidFill>
              </a:rPr>
              <a:t>cations</a:t>
            </a:r>
            <a:r>
              <a:rPr lang="en-US" b="1" dirty="0" smtClean="0">
                <a:solidFill>
                  <a:srgbClr val="0070C0"/>
                </a:solidFill>
              </a:rPr>
              <a:t> absorbed by the clay particles</a:t>
            </a:r>
          </a:p>
          <a:p>
            <a:pPr algn="just">
              <a:buNone/>
            </a:pPr>
            <a:endParaRPr lang="en-US" b="1" dirty="0" smtClean="0">
              <a:solidFill>
                <a:srgbClr val="0070C0"/>
              </a:solidFill>
            </a:endParaRPr>
          </a:p>
          <a:p>
            <a:pPr algn="just"/>
            <a:r>
              <a:rPr lang="en-US" b="1" dirty="0" smtClean="0">
                <a:solidFill>
                  <a:srgbClr val="FF0000"/>
                </a:solidFill>
              </a:rPr>
              <a:t> </a:t>
            </a:r>
            <a:r>
              <a:rPr lang="en-US" b="1" dirty="0" smtClean="0">
                <a:solidFill>
                  <a:srgbClr val="0070C0"/>
                </a:solidFill>
              </a:rPr>
              <a:t>Thus the soil solution play a major role in carbonic acid exchange theory   </a:t>
            </a:r>
          </a:p>
          <a:p>
            <a:endParaRPr lang="en-US"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713</Words>
  <Application>Microsoft Office PowerPoint</Application>
  <PresentationFormat>On-screen Show (4:3)</PresentationFormat>
  <Paragraphs>56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ABSORPTION OF MINERAL SALTS</vt:lpstr>
      <vt:lpstr>Slide 4</vt:lpstr>
      <vt:lpstr>Slide 5</vt:lpstr>
      <vt:lpstr>Slide 6</vt:lpstr>
      <vt:lpstr>Slide 7</vt:lpstr>
      <vt:lpstr>Slide 8</vt:lpstr>
      <vt:lpstr>Slide 9</vt:lpstr>
      <vt:lpstr>The Carrier Concept: </vt:lpstr>
      <vt:lpstr>The Carrier Concept</vt:lpstr>
      <vt:lpstr>Slide 12</vt:lpstr>
      <vt:lpstr>Passive Absorption of Mineral Salts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ABSORPTION OF MINERAL SALTS</dc:title>
  <dc:creator>sys</dc:creator>
  <cp:lastModifiedBy>HCL</cp:lastModifiedBy>
  <cp:revision>29</cp:revision>
  <dcterms:created xsi:type="dcterms:W3CDTF">2009-12-16T05:51:39Z</dcterms:created>
  <dcterms:modified xsi:type="dcterms:W3CDTF">2017-12-19T01:07:11Z</dcterms:modified>
</cp:coreProperties>
</file>